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8F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2124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0D22-ACFF-493F-936D-983AA22BB49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43B3-2F8E-4E06-AA17-2227A9202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9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0D22-ACFF-493F-936D-983AA22BB49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43B3-2F8E-4E06-AA17-2227A9202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6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0D22-ACFF-493F-936D-983AA22BB49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43B3-2F8E-4E06-AA17-2227A9202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0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0D22-ACFF-493F-936D-983AA22BB49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43B3-2F8E-4E06-AA17-2227A9202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8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0D22-ACFF-493F-936D-983AA22BB49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43B3-2F8E-4E06-AA17-2227A9202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4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0D22-ACFF-493F-936D-983AA22BB49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43B3-2F8E-4E06-AA17-2227A9202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07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0D22-ACFF-493F-936D-983AA22BB49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43B3-2F8E-4E06-AA17-2227A9202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7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0D22-ACFF-493F-936D-983AA22BB49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43B3-2F8E-4E06-AA17-2227A9202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3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0D22-ACFF-493F-936D-983AA22BB49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43B3-2F8E-4E06-AA17-2227A9202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8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0D22-ACFF-493F-936D-983AA22BB49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43B3-2F8E-4E06-AA17-2227A9202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7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0D22-ACFF-493F-936D-983AA22BB49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C43B3-2F8E-4E06-AA17-2227A9202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10D22-ACFF-493F-936D-983AA22BB498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C43B3-2F8E-4E06-AA17-2227A9202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8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move.b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FED4D6B6-1315-458A-A660-53C533A8BF63}"/>
              </a:ext>
            </a:extLst>
          </p:cNvPr>
          <p:cNvSpPr txBox="1"/>
          <p:nvPr/>
        </p:nvSpPr>
        <p:spPr>
          <a:xfrm>
            <a:off x="0" y="135346"/>
            <a:ext cx="454197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"/>
            <a:r>
              <a:rPr lang="en-US" spc="-10" dirty="0">
                <a:cs typeface="Calibri"/>
              </a:rPr>
              <a:t>Name</a:t>
            </a:r>
          </a:p>
          <a:p>
            <a:pPr marL="28575"/>
            <a:r>
              <a:rPr lang="en-US" sz="1400" spc="-10" dirty="0">
                <a:cs typeface="Calibri"/>
              </a:rPr>
              <a:t>Position</a:t>
            </a:r>
          </a:p>
          <a:p>
            <a:pPr marL="28575"/>
            <a:r>
              <a:rPr lang="en-US" sz="1400" spc="-10" dirty="0">
                <a:cs typeface="Calibri"/>
              </a:rPr>
              <a:t>@gmail.com</a:t>
            </a:r>
          </a:p>
          <a:p>
            <a:pPr marL="28575">
              <a:lnSpc>
                <a:spcPct val="100000"/>
              </a:lnSpc>
            </a:pPr>
            <a:r>
              <a:rPr lang="en-US" sz="1400" spc="-10" dirty="0">
                <a:cs typeface="Calibri"/>
              </a:rPr>
              <a:t>+608</a:t>
            </a:r>
          </a:p>
          <a:p>
            <a:pPr marL="28575">
              <a:lnSpc>
                <a:spcPct val="100000"/>
              </a:lnSpc>
            </a:pPr>
            <a:r>
              <a:rPr lang="en-US" sz="1400" spc="-10" dirty="0">
                <a:cs typeface="Calibri"/>
              </a:rPr>
              <a:t>Location</a:t>
            </a: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9057385D-80CC-4982-A2E2-4BE6B1C224AA}"/>
              </a:ext>
            </a:extLst>
          </p:cNvPr>
          <p:cNvSpPr/>
          <p:nvPr/>
        </p:nvSpPr>
        <p:spPr>
          <a:xfrm>
            <a:off x="0" y="1306040"/>
            <a:ext cx="5499100" cy="315841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spc="5" dirty="0">
                <a:solidFill>
                  <a:prstClr val="black"/>
                </a:solidFill>
                <a:latin typeface="Calibri"/>
                <a:cs typeface="Calibri"/>
              </a:rPr>
              <a:t>Professional Summary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337E3DDD-23F2-4B20-9F1E-EE36577CB781}"/>
              </a:ext>
            </a:extLst>
          </p:cNvPr>
          <p:cNvSpPr/>
          <p:nvPr/>
        </p:nvSpPr>
        <p:spPr>
          <a:xfrm>
            <a:off x="5435600" y="1306041"/>
            <a:ext cx="1422400" cy="290946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object 6">
            <a:extLst>
              <a:ext uri="{FF2B5EF4-FFF2-40B4-BE49-F238E27FC236}">
                <a16:creationId xmlns:a16="http://schemas.microsoft.com/office/drawing/2014/main" id="{8D45AA64-84A1-44E2-8D33-EBEFF9816A4B}"/>
              </a:ext>
            </a:extLst>
          </p:cNvPr>
          <p:cNvSpPr txBox="1"/>
          <p:nvPr/>
        </p:nvSpPr>
        <p:spPr>
          <a:xfrm>
            <a:off x="6055360" y="5432853"/>
            <a:ext cx="7772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spc="-10" dirty="0">
                <a:latin typeface="Calibri"/>
                <a:cs typeface="Calibri"/>
              </a:rPr>
              <a:t>(</a:t>
            </a:r>
            <a:r>
              <a:rPr sz="1200" b="1" spc="-10" dirty="0">
                <a:latin typeface="Calibri"/>
                <a:cs typeface="Calibri"/>
              </a:rPr>
              <a:t>201</a:t>
            </a:r>
            <a:r>
              <a:rPr lang="en-US" sz="1200" b="1" spc="-10" dirty="0">
                <a:latin typeface="Calibri"/>
                <a:cs typeface="Calibri"/>
              </a:rPr>
              <a:t>4</a:t>
            </a:r>
            <a:r>
              <a:rPr sz="1200" b="1" spc="-10" dirty="0">
                <a:latin typeface="Calibri"/>
                <a:cs typeface="Calibri"/>
              </a:rPr>
              <a:t>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D8575B4F-D124-4408-8966-4D39BC01A2C4}"/>
              </a:ext>
            </a:extLst>
          </p:cNvPr>
          <p:cNvSpPr txBox="1"/>
          <p:nvPr/>
        </p:nvSpPr>
        <p:spPr>
          <a:xfrm>
            <a:off x="179071" y="5390948"/>
            <a:ext cx="352932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83515" algn="l"/>
              </a:tabLst>
            </a:pPr>
            <a:r>
              <a:rPr lang="en-US" sz="1200" b="1" spc="-10" dirty="0" err="1">
                <a:latin typeface="Calibri"/>
                <a:cs typeface="Calibri"/>
              </a:rPr>
              <a:t>Matrikulasi</a:t>
            </a:r>
            <a:r>
              <a:rPr lang="en-US"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–</a:t>
            </a:r>
            <a:r>
              <a:rPr lang="en-US" sz="1200" b="1" dirty="0">
                <a:latin typeface="Calibri"/>
                <a:cs typeface="Calibri"/>
              </a:rPr>
              <a:t> CGPA</a:t>
            </a:r>
          </a:p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83515" algn="l"/>
              </a:tabLst>
            </a:pPr>
            <a:r>
              <a:rPr lang="en-US" sz="1200" spc="-10" dirty="0">
                <a:latin typeface="Calibri"/>
                <a:cs typeface="Calibri"/>
              </a:rPr>
              <a:t>Accountancy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3" name="object 15">
            <a:extLst>
              <a:ext uri="{FF2B5EF4-FFF2-40B4-BE49-F238E27FC236}">
                <a16:creationId xmlns:a16="http://schemas.microsoft.com/office/drawing/2014/main" id="{9BA03511-62EF-484B-A706-A78DBF6DC9B5}"/>
              </a:ext>
            </a:extLst>
          </p:cNvPr>
          <p:cNvSpPr txBox="1"/>
          <p:nvPr/>
        </p:nvSpPr>
        <p:spPr>
          <a:xfrm>
            <a:off x="6025119" y="4975653"/>
            <a:ext cx="59158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(</a:t>
            </a:r>
            <a:r>
              <a:rPr lang="en-US" sz="1200" b="1" spc="-10" dirty="0">
                <a:latin typeface="Calibri"/>
                <a:cs typeface="Calibri"/>
              </a:rPr>
              <a:t>2019)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15EC71-1C80-4348-B503-EA39F9A5664B}"/>
              </a:ext>
            </a:extLst>
          </p:cNvPr>
          <p:cNvSpPr txBox="1"/>
          <p:nvPr/>
        </p:nvSpPr>
        <p:spPr>
          <a:xfrm>
            <a:off x="-177800" y="4950337"/>
            <a:ext cx="4513819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715">
              <a:lnSpc>
                <a:spcPts val="1395"/>
              </a:lnSpc>
              <a:tabLst>
                <a:tab pos="431800" algn="l"/>
              </a:tabLst>
            </a:pPr>
            <a:r>
              <a:rPr lang="en-US" sz="1200" b="1" spc="-10" dirty="0" err="1">
                <a:cs typeface="Calibri"/>
              </a:rPr>
              <a:t>Universiti</a:t>
            </a:r>
            <a:r>
              <a:rPr lang="en-US" sz="1200" b="1" spc="-10" dirty="0">
                <a:cs typeface="Calibri"/>
              </a:rPr>
              <a:t> </a:t>
            </a:r>
            <a:r>
              <a:rPr lang="en-US" sz="1200" b="1" spc="-5" dirty="0">
                <a:cs typeface="Calibri"/>
              </a:rPr>
              <a:t> </a:t>
            </a:r>
            <a:r>
              <a:rPr lang="en-US" sz="1200" b="1" dirty="0">
                <a:cs typeface="Calibri"/>
              </a:rPr>
              <a:t>–  CGPA</a:t>
            </a:r>
          </a:p>
          <a:p>
            <a:pPr marL="259715">
              <a:lnSpc>
                <a:spcPts val="1395"/>
              </a:lnSpc>
              <a:tabLst>
                <a:tab pos="431800" algn="l"/>
              </a:tabLst>
            </a:pPr>
            <a:r>
              <a:rPr lang="en-US" sz="1200" spc="-5" dirty="0">
                <a:cs typeface="Calibri"/>
              </a:rPr>
              <a:t>Bachelor of</a:t>
            </a:r>
            <a:endParaRPr lang="en-US" sz="1200" dirty="0">
              <a:cs typeface="Calibri"/>
            </a:endParaRPr>
          </a:p>
        </p:txBody>
      </p:sp>
      <p:sp>
        <p:nvSpPr>
          <p:cNvPr id="29" name="Arrow: Pentagon 28">
            <a:extLst>
              <a:ext uri="{FF2B5EF4-FFF2-40B4-BE49-F238E27FC236}">
                <a16:creationId xmlns:a16="http://schemas.microsoft.com/office/drawing/2014/main" id="{4865D37A-A0B8-45B5-8D23-3800203DA9E7}"/>
              </a:ext>
            </a:extLst>
          </p:cNvPr>
          <p:cNvSpPr/>
          <p:nvPr/>
        </p:nvSpPr>
        <p:spPr>
          <a:xfrm>
            <a:off x="12700" y="5849966"/>
            <a:ext cx="5499100" cy="315841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spc="5" dirty="0">
                <a:solidFill>
                  <a:prstClr val="black"/>
                </a:solidFill>
                <a:latin typeface="Calibri"/>
                <a:cs typeface="Calibri"/>
              </a:rPr>
              <a:t>Working Experiences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0" name="Arrow: Chevron 29">
            <a:extLst>
              <a:ext uri="{FF2B5EF4-FFF2-40B4-BE49-F238E27FC236}">
                <a16:creationId xmlns:a16="http://schemas.microsoft.com/office/drawing/2014/main" id="{8DF22C83-22E0-43CA-89F5-AC322CB4BF50}"/>
              </a:ext>
            </a:extLst>
          </p:cNvPr>
          <p:cNvSpPr/>
          <p:nvPr/>
        </p:nvSpPr>
        <p:spPr>
          <a:xfrm>
            <a:off x="5448300" y="5849967"/>
            <a:ext cx="1422400" cy="290946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Arrow: Pentagon 38">
            <a:extLst>
              <a:ext uri="{FF2B5EF4-FFF2-40B4-BE49-F238E27FC236}">
                <a16:creationId xmlns:a16="http://schemas.microsoft.com/office/drawing/2014/main" id="{CC80045F-E647-4550-8105-36450B1242A4}"/>
              </a:ext>
            </a:extLst>
          </p:cNvPr>
          <p:cNvSpPr/>
          <p:nvPr/>
        </p:nvSpPr>
        <p:spPr>
          <a:xfrm>
            <a:off x="8451" y="2703310"/>
            <a:ext cx="5499100" cy="29094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</a:rPr>
              <a:t>Core Competencies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0" name="Arrow: Chevron 39">
            <a:extLst>
              <a:ext uri="{FF2B5EF4-FFF2-40B4-BE49-F238E27FC236}">
                <a16:creationId xmlns:a16="http://schemas.microsoft.com/office/drawing/2014/main" id="{88092DAA-6116-465C-9244-328F5CBD870B}"/>
              </a:ext>
            </a:extLst>
          </p:cNvPr>
          <p:cNvSpPr/>
          <p:nvPr/>
        </p:nvSpPr>
        <p:spPr>
          <a:xfrm>
            <a:off x="5448300" y="2693254"/>
            <a:ext cx="1422400" cy="290946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AB080F-740F-4E8E-A7A2-00215399154A}"/>
              </a:ext>
            </a:extLst>
          </p:cNvPr>
          <p:cNvSpPr/>
          <p:nvPr/>
        </p:nvSpPr>
        <p:spPr>
          <a:xfrm>
            <a:off x="0" y="9707330"/>
            <a:ext cx="603656" cy="198670"/>
          </a:xfrm>
          <a:prstGeom prst="rect">
            <a:avLst/>
          </a:prstGeom>
          <a:solidFill>
            <a:srgbClr val="4BACC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113627F-7667-4454-8644-41FC477198BA}"/>
              </a:ext>
            </a:extLst>
          </p:cNvPr>
          <p:cNvSpPr/>
          <p:nvPr/>
        </p:nvSpPr>
        <p:spPr>
          <a:xfrm>
            <a:off x="654050" y="9707330"/>
            <a:ext cx="6203950" cy="198670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rrow: Pentagon 27">
            <a:extLst>
              <a:ext uri="{FF2B5EF4-FFF2-40B4-BE49-F238E27FC236}">
                <a16:creationId xmlns:a16="http://schemas.microsoft.com/office/drawing/2014/main" id="{78EFDA01-A938-4C1F-B4F9-56A5982B0E92}"/>
              </a:ext>
            </a:extLst>
          </p:cNvPr>
          <p:cNvSpPr/>
          <p:nvPr/>
        </p:nvSpPr>
        <p:spPr>
          <a:xfrm>
            <a:off x="-6750" y="4625691"/>
            <a:ext cx="5499100" cy="29094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Education</a:t>
            </a:r>
          </a:p>
        </p:txBody>
      </p:sp>
      <p:sp>
        <p:nvSpPr>
          <p:cNvPr id="43" name="Arrow: Chevron 42">
            <a:extLst>
              <a:ext uri="{FF2B5EF4-FFF2-40B4-BE49-F238E27FC236}">
                <a16:creationId xmlns:a16="http://schemas.microsoft.com/office/drawing/2014/main" id="{F8CEBD4A-D05E-4E1F-A993-EF5F3B265ED4}"/>
              </a:ext>
            </a:extLst>
          </p:cNvPr>
          <p:cNvSpPr/>
          <p:nvPr/>
        </p:nvSpPr>
        <p:spPr>
          <a:xfrm>
            <a:off x="5428850" y="4625691"/>
            <a:ext cx="1422400" cy="290946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50650-FAB4-4311-9F3F-A41EA4C93C8A}"/>
              </a:ext>
            </a:extLst>
          </p:cNvPr>
          <p:cNvSpPr/>
          <p:nvPr/>
        </p:nvSpPr>
        <p:spPr>
          <a:xfrm>
            <a:off x="4212166" y="254134"/>
            <a:ext cx="3429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https://www.remove.bg/</a:t>
            </a:r>
            <a:endParaRPr lang="en-US" dirty="0"/>
          </a:p>
          <a:p>
            <a:r>
              <a:rPr lang="en-US" dirty="0"/>
              <a:t>Remove background of your picture and paste here</a:t>
            </a: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id="{0DC5E79B-D60F-4BA7-B74E-C3D98FB9DB01}"/>
              </a:ext>
            </a:extLst>
          </p:cNvPr>
          <p:cNvSpPr txBox="1"/>
          <p:nvPr/>
        </p:nvSpPr>
        <p:spPr>
          <a:xfrm>
            <a:off x="4437331" y="6306776"/>
            <a:ext cx="255097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200" b="1" spc="-10" dirty="0">
                <a:cs typeface="Calibri"/>
              </a:rPr>
              <a:t>6 Months</a:t>
            </a:r>
            <a:r>
              <a:rPr lang="en-US" sz="1200" spc="-10" dirty="0"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(</a:t>
            </a:r>
            <a:r>
              <a:rPr lang="en-US" sz="1200" b="1" dirty="0">
                <a:latin typeface="Calibri"/>
                <a:cs typeface="Calibri"/>
              </a:rPr>
              <a:t>Jan </a:t>
            </a:r>
            <a:r>
              <a:rPr sz="1200" b="1" spc="-10" dirty="0">
                <a:latin typeface="Calibri"/>
                <a:cs typeface="Calibri"/>
              </a:rPr>
              <a:t>201</a:t>
            </a:r>
            <a:r>
              <a:rPr lang="en-US" sz="1200" b="1" spc="-10" dirty="0">
                <a:latin typeface="Calibri"/>
                <a:cs typeface="Calibri"/>
              </a:rPr>
              <a:t>9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– </a:t>
            </a:r>
            <a:r>
              <a:rPr lang="en-US" sz="1200" b="1" spc="-5" dirty="0">
                <a:latin typeface="Calibri"/>
                <a:cs typeface="Calibri"/>
              </a:rPr>
              <a:t>June </a:t>
            </a:r>
            <a:r>
              <a:rPr sz="1200" b="1" spc="-14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201</a:t>
            </a:r>
            <a:r>
              <a:rPr lang="en-US" sz="1200" b="1" spc="-10" dirty="0">
                <a:latin typeface="Calibri"/>
                <a:cs typeface="Calibri"/>
              </a:rPr>
              <a:t>9</a:t>
            </a:r>
            <a:r>
              <a:rPr sz="1200" b="1" spc="-10" dirty="0">
                <a:latin typeface="Calibri"/>
                <a:cs typeface="Calibri"/>
              </a:rPr>
              <a:t>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A5BA9F8A-56EF-4C41-AAFC-5FE401121972}"/>
              </a:ext>
            </a:extLst>
          </p:cNvPr>
          <p:cNvSpPr txBox="1"/>
          <p:nvPr/>
        </p:nvSpPr>
        <p:spPr>
          <a:xfrm>
            <a:off x="4155035" y="8112323"/>
            <a:ext cx="255097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1200" b="1" spc="-10" dirty="0">
                <a:cs typeface="Calibri"/>
              </a:rPr>
              <a:t>8 Months</a:t>
            </a:r>
            <a:r>
              <a:rPr lang="en-US" sz="1200" spc="-10" dirty="0"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(</a:t>
            </a:r>
            <a:r>
              <a:rPr lang="en-US" sz="1200" b="1" dirty="0">
                <a:latin typeface="Calibri"/>
                <a:cs typeface="Calibri"/>
              </a:rPr>
              <a:t>June </a:t>
            </a:r>
            <a:r>
              <a:rPr sz="1200" b="1" spc="-10" dirty="0">
                <a:latin typeface="Calibri"/>
                <a:cs typeface="Calibri"/>
              </a:rPr>
              <a:t>201</a:t>
            </a:r>
            <a:r>
              <a:rPr lang="en-US" sz="1200" b="1" spc="-10" dirty="0">
                <a:latin typeface="Calibri"/>
                <a:cs typeface="Calibri"/>
              </a:rPr>
              <a:t>8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– </a:t>
            </a:r>
            <a:r>
              <a:rPr lang="en-US" sz="1200" b="1" spc="-5" dirty="0">
                <a:latin typeface="Calibri"/>
                <a:cs typeface="Calibri"/>
              </a:rPr>
              <a:t>Jan 2</a:t>
            </a:r>
            <a:r>
              <a:rPr sz="1200" b="1" spc="-10" dirty="0">
                <a:latin typeface="Calibri"/>
                <a:cs typeface="Calibri"/>
              </a:rPr>
              <a:t>01</a:t>
            </a:r>
            <a:r>
              <a:rPr lang="en-US" sz="1200" b="1" spc="-10" dirty="0">
                <a:latin typeface="Calibri"/>
                <a:cs typeface="Calibri"/>
              </a:rPr>
              <a:t>9</a:t>
            </a:r>
            <a:r>
              <a:rPr sz="1200" b="1" spc="-10" dirty="0">
                <a:latin typeface="Calibri"/>
                <a:cs typeface="Calibri"/>
              </a:rPr>
              <a:t>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C671AD6-8DC0-474D-AE75-3AA369E0D171}"/>
              </a:ext>
            </a:extLst>
          </p:cNvPr>
          <p:cNvSpPr/>
          <p:nvPr/>
        </p:nvSpPr>
        <p:spPr>
          <a:xfrm>
            <a:off x="26022" y="6185021"/>
            <a:ext cx="6679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4460" algn="just">
              <a:lnSpc>
                <a:spcPct val="100000"/>
              </a:lnSpc>
              <a:spcBef>
                <a:spcPts val="100"/>
              </a:spcBef>
              <a:tabLst>
                <a:tab pos="411480" algn="l"/>
                <a:tab pos="412115" algn="l"/>
              </a:tabLst>
            </a:pPr>
            <a:r>
              <a:rPr lang="en-US" sz="1200" b="1" dirty="0">
                <a:cs typeface="Calibri"/>
              </a:rPr>
              <a:t>Job 1</a:t>
            </a:r>
            <a:endParaRPr lang="en-US" sz="1200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200" b="1" spc="-5" dirty="0">
                <a:cs typeface="Calibri"/>
              </a:rPr>
              <a:t>   Position: </a:t>
            </a:r>
            <a:endParaRPr lang="en-US" sz="1200" dirty="0">
              <a:latin typeface="Times New Roman"/>
              <a:cs typeface="Times New Roman"/>
            </a:endParaRP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35" dirty="0">
                <a:cs typeface="Calibri"/>
              </a:rPr>
              <a:t>Point 1 </a:t>
            </a:r>
            <a:endParaRPr lang="en-US" sz="1200" dirty="0">
              <a:cs typeface="Calibri"/>
            </a:endParaRP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dirty="0">
                <a:cs typeface="Calibri"/>
              </a:rPr>
              <a:t>Point 2 </a:t>
            </a: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5" dirty="0">
                <a:cs typeface="Calibri"/>
              </a:rPr>
              <a:t>Point 3</a:t>
            </a: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endParaRPr lang="en-US" sz="1200" spc="-5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200" b="1" spc="-5" dirty="0">
                <a:cs typeface="Calibri"/>
              </a:rPr>
              <a:t> Achievement: </a:t>
            </a:r>
            <a:endParaRPr lang="en-US" sz="1200" dirty="0">
              <a:latin typeface="Times New Roman"/>
              <a:cs typeface="Times New Roman"/>
            </a:endParaRPr>
          </a:p>
          <a:p>
            <a:pPr marL="467360" indent="-34290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35" dirty="0">
                <a:cs typeface="Calibri"/>
              </a:rPr>
              <a:t>Point 4 </a:t>
            </a:r>
            <a:endParaRPr lang="en-US" sz="1200" dirty="0">
              <a:cs typeface="Calibri"/>
            </a:endParaRPr>
          </a:p>
          <a:p>
            <a:pPr marL="467360" indent="-34290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dirty="0">
                <a:cs typeface="Calibri"/>
              </a:rPr>
              <a:t>Point 5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33889C-F763-4324-8829-B65A63899D47}"/>
              </a:ext>
            </a:extLst>
          </p:cNvPr>
          <p:cNvSpPr/>
          <p:nvPr/>
        </p:nvSpPr>
        <p:spPr>
          <a:xfrm>
            <a:off x="26022" y="7966980"/>
            <a:ext cx="6679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4460" algn="just">
              <a:lnSpc>
                <a:spcPct val="100000"/>
              </a:lnSpc>
              <a:spcBef>
                <a:spcPts val="100"/>
              </a:spcBef>
              <a:tabLst>
                <a:tab pos="411480" algn="l"/>
                <a:tab pos="412115" algn="l"/>
              </a:tabLst>
            </a:pPr>
            <a:r>
              <a:rPr lang="en-US" sz="1200" b="1" dirty="0">
                <a:cs typeface="Calibri"/>
              </a:rPr>
              <a:t>Job 2</a:t>
            </a:r>
            <a:endParaRPr lang="en-US" sz="1200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200" b="1" spc="-5" dirty="0">
                <a:cs typeface="Calibri"/>
              </a:rPr>
              <a:t>   Position: </a:t>
            </a:r>
            <a:endParaRPr lang="en-US" sz="1200" dirty="0">
              <a:latin typeface="Times New Roman"/>
              <a:cs typeface="Times New Roman"/>
            </a:endParaRP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35" dirty="0">
                <a:cs typeface="Calibri"/>
              </a:rPr>
              <a:t>Point 1 </a:t>
            </a:r>
            <a:endParaRPr lang="en-US" sz="1200" dirty="0">
              <a:cs typeface="Calibri"/>
            </a:endParaRP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dirty="0">
                <a:cs typeface="Calibri"/>
              </a:rPr>
              <a:t>Point 2 </a:t>
            </a: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5" dirty="0">
                <a:cs typeface="Calibri"/>
              </a:rPr>
              <a:t>Point 3</a:t>
            </a: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endParaRPr lang="en-US" sz="1200" spc="-5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200" b="1" spc="-5" dirty="0">
                <a:cs typeface="Calibri"/>
              </a:rPr>
              <a:t> Achievement: </a:t>
            </a:r>
            <a:endParaRPr lang="en-US" sz="1200" dirty="0">
              <a:latin typeface="Times New Roman"/>
              <a:cs typeface="Times New Roman"/>
            </a:endParaRPr>
          </a:p>
          <a:p>
            <a:pPr marL="467360" indent="-34290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35" dirty="0">
                <a:cs typeface="Calibri"/>
              </a:rPr>
              <a:t>Point 4</a:t>
            </a:r>
            <a:endParaRPr lang="en-US" sz="1200" dirty="0">
              <a:cs typeface="Calibri"/>
            </a:endParaRPr>
          </a:p>
          <a:p>
            <a:pPr marL="467360" indent="-34290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dirty="0">
                <a:cs typeface="Calibri"/>
              </a:rPr>
              <a:t>Point 5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DBD7D48-B1F5-4266-8C52-4A78054DB425}"/>
              </a:ext>
            </a:extLst>
          </p:cNvPr>
          <p:cNvSpPr/>
          <p:nvPr/>
        </p:nvSpPr>
        <p:spPr>
          <a:xfrm>
            <a:off x="4152518" y="2969835"/>
            <a:ext cx="3429000" cy="1615827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>
              <a:spcBef>
                <a:spcPts val="1200"/>
              </a:spcBef>
              <a:spcAft>
                <a:spcPts val="0"/>
              </a:spcAft>
            </a:pPr>
            <a:r>
              <a:rPr lang="en-US" sz="11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Programming Skills:</a:t>
            </a:r>
          </a:p>
          <a:p>
            <a:pPr marR="0" lvl="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C++ Programming</a:t>
            </a:r>
          </a:p>
          <a:p>
            <a:pPr marR="0" lvl="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Java</a:t>
            </a:r>
          </a:p>
          <a:p>
            <a:pPr marR="0" lvl="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HTML, CSS and JS</a:t>
            </a:r>
          </a:p>
          <a:p>
            <a:pPr marR="0" lvl="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MySQL</a:t>
            </a:r>
          </a:p>
          <a:p>
            <a:pPr marR="0" lvl="0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Aft>
                <a:spcPts val="0"/>
              </a:spcAft>
            </a:pPr>
            <a:r>
              <a:rPr lang="en-US" sz="11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 Development</a:t>
            </a:r>
          </a:p>
          <a:p>
            <a:pPr marR="0" lvl="0">
              <a:spcAft>
                <a:spcPts val="0"/>
              </a:spcAft>
            </a:pPr>
            <a:r>
              <a:rPr lang="en-US" sz="11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 User Interface Design</a:t>
            </a:r>
          </a:p>
          <a:p>
            <a:pPr marR="0" lvl="0">
              <a:spcAft>
                <a:spcPts val="0"/>
              </a:spcAft>
            </a:pPr>
            <a:r>
              <a:rPr lang="en-US" sz="11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Management Skills</a:t>
            </a:r>
            <a:endParaRPr lang="en-US" sz="1100" b="1" spc="-1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1B5D78F-8D23-484F-8033-47C7401B73BA}"/>
              </a:ext>
            </a:extLst>
          </p:cNvPr>
          <p:cNvSpPr/>
          <p:nvPr/>
        </p:nvSpPr>
        <p:spPr>
          <a:xfrm>
            <a:off x="104687" y="2998401"/>
            <a:ext cx="2638113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1200"/>
              </a:spcBef>
              <a:spcAft>
                <a:spcPts val="0"/>
              </a:spcAft>
            </a:pPr>
            <a:r>
              <a:rPr lang="en-US" sz="1200" b="1" spc="-10" dirty="0">
                <a:ea typeface="Calibri" panose="020F0502020204030204" pitchFamily="34" charset="0"/>
                <a:cs typeface="Times New Roman" panose="02020603050405020304" pitchFamily="18" charset="0"/>
              </a:rPr>
              <a:t>Excellent computer literacy skills;</a:t>
            </a:r>
            <a:r>
              <a:rPr lang="en-US" sz="1200" spc="-10" dirty="0">
                <a:ea typeface="Calibri" panose="020F0502020204030204" pitchFamily="34" charset="0"/>
                <a:cs typeface="Times New Roman" panose="02020603050405020304" pitchFamily="18" charset="0"/>
              </a:rPr>
              <a:t> Microsoft Office (Microsoft Word, Microsoft Excel, Microsoft PowerPoint, Microsoft Outlook)</a:t>
            </a:r>
          </a:p>
          <a:p>
            <a:pPr marR="0" lvl="0">
              <a:spcBef>
                <a:spcPts val="1200"/>
              </a:spcBef>
              <a:spcAft>
                <a:spcPts val="0"/>
              </a:spcAft>
            </a:pPr>
            <a:r>
              <a:rPr lang="en-US" sz="1200" b="1" spc="-10" dirty="0">
                <a:ea typeface="Calibri" panose="020F0502020204030204" pitchFamily="34" charset="0"/>
                <a:cs typeface="Times New Roman" panose="02020603050405020304" pitchFamily="18" charset="0"/>
              </a:rPr>
              <a:t>Computer Aided Design:</a:t>
            </a:r>
          </a:p>
          <a:p>
            <a:pPr marR="0" lvl="0">
              <a:spcAft>
                <a:spcPts val="0"/>
              </a:spcAft>
            </a:pP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Adobe Photoshop</a:t>
            </a:r>
          </a:p>
          <a:p>
            <a:pPr marR="0" lvl="0">
              <a:spcAft>
                <a:spcPts val="0"/>
              </a:spcAft>
            </a:pP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Adobe Illustrator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0E5DC7A-652A-4376-814A-CAC268599B28}"/>
              </a:ext>
            </a:extLst>
          </p:cNvPr>
          <p:cNvSpPr/>
          <p:nvPr/>
        </p:nvSpPr>
        <p:spPr>
          <a:xfrm>
            <a:off x="65662" y="1663025"/>
            <a:ext cx="63783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796915" algn="r"/>
              </a:tabLst>
            </a:pP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A diligent, highly intelligent bi-lingual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	Bachelor of (Your Course) 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holder with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8-months’ experience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as (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Your Position)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. Excellent critical thinking and analytical skills lead to solutions that had a positive impact on business goals. Very self-motivated, result-driven and adaptive in working under pressure.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Fluent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verbal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written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Bahasa Malaysia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English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, has good communication skills which enables strong relationship with public. </a:t>
            </a:r>
          </a:p>
        </p:txBody>
      </p:sp>
    </p:spTree>
    <p:extLst>
      <p:ext uri="{BB962C8B-B14F-4D97-AF65-F5344CB8AC3E}">
        <p14:creationId xmlns:p14="http://schemas.microsoft.com/office/powerpoint/2010/main" val="1273090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rrow: Pentagon 8">
            <a:extLst>
              <a:ext uri="{FF2B5EF4-FFF2-40B4-BE49-F238E27FC236}">
                <a16:creationId xmlns:a16="http://schemas.microsoft.com/office/drawing/2014/main" id="{52E9DD78-8E12-4209-B1D6-89C67D61E27B}"/>
              </a:ext>
            </a:extLst>
          </p:cNvPr>
          <p:cNvSpPr/>
          <p:nvPr/>
        </p:nvSpPr>
        <p:spPr>
          <a:xfrm>
            <a:off x="0" y="158817"/>
            <a:ext cx="5505448" cy="29094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</a:rPr>
              <a:t>Highlighted Projects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0" name="Arrow: Chevron 9">
            <a:extLst>
              <a:ext uri="{FF2B5EF4-FFF2-40B4-BE49-F238E27FC236}">
                <a16:creationId xmlns:a16="http://schemas.microsoft.com/office/drawing/2014/main" id="{B9F9BCF3-A7F7-4499-81FD-4BED7D95888E}"/>
              </a:ext>
            </a:extLst>
          </p:cNvPr>
          <p:cNvSpPr/>
          <p:nvPr/>
        </p:nvSpPr>
        <p:spPr>
          <a:xfrm>
            <a:off x="5435600" y="158817"/>
            <a:ext cx="1422400" cy="290946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157BB8-C90F-46F9-9532-8D889E8ED5C2}"/>
              </a:ext>
            </a:extLst>
          </p:cNvPr>
          <p:cNvSpPr/>
          <p:nvPr/>
        </p:nvSpPr>
        <p:spPr>
          <a:xfrm>
            <a:off x="0" y="9707330"/>
            <a:ext cx="603656" cy="198670"/>
          </a:xfrm>
          <a:prstGeom prst="rect">
            <a:avLst/>
          </a:prstGeom>
          <a:solidFill>
            <a:srgbClr val="4BACC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62D0BA-B9DB-496E-9DC7-26A3DBF1E77E}"/>
              </a:ext>
            </a:extLst>
          </p:cNvPr>
          <p:cNvSpPr/>
          <p:nvPr/>
        </p:nvSpPr>
        <p:spPr>
          <a:xfrm>
            <a:off x="654050" y="9707330"/>
            <a:ext cx="6203950" cy="198670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35A1902B-74A9-44B8-9CEB-53F5F92CE3DB}"/>
              </a:ext>
            </a:extLst>
          </p:cNvPr>
          <p:cNvSpPr/>
          <p:nvPr/>
        </p:nvSpPr>
        <p:spPr>
          <a:xfrm>
            <a:off x="6349" y="3831240"/>
            <a:ext cx="5505449" cy="27824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</a:rPr>
              <a:t>Leadership Experience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9" name="Arrow: Chevron 18">
            <a:extLst>
              <a:ext uri="{FF2B5EF4-FFF2-40B4-BE49-F238E27FC236}">
                <a16:creationId xmlns:a16="http://schemas.microsoft.com/office/drawing/2014/main" id="{E519FEF5-B4D5-4805-918E-3BABC44A7BB4}"/>
              </a:ext>
            </a:extLst>
          </p:cNvPr>
          <p:cNvSpPr/>
          <p:nvPr/>
        </p:nvSpPr>
        <p:spPr>
          <a:xfrm>
            <a:off x="5441950" y="3818540"/>
            <a:ext cx="1422400" cy="290946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D2E7D172-8028-47E9-940B-5FC8E1DC01D0}"/>
              </a:ext>
            </a:extLst>
          </p:cNvPr>
          <p:cNvSpPr/>
          <p:nvPr/>
        </p:nvSpPr>
        <p:spPr>
          <a:xfrm>
            <a:off x="6346" y="6250927"/>
            <a:ext cx="5505452" cy="29094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r>
              <a:rPr lang="en-US" b="1" kern="0" spc="5" dirty="0">
                <a:solidFill>
                  <a:prstClr val="black"/>
                </a:solidFill>
                <a:cs typeface="Calibri"/>
              </a:rPr>
              <a:t>E</a:t>
            </a:r>
            <a:r>
              <a:rPr lang="en-US" b="1" kern="0" spc="-10" dirty="0">
                <a:solidFill>
                  <a:prstClr val="black"/>
                </a:solidFill>
                <a:cs typeface="Calibri"/>
              </a:rPr>
              <a:t>xtracurricular Activities</a:t>
            </a:r>
            <a:endParaRPr lang="en-US" kern="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C512FC69-37C0-4185-BDE2-C83CB3B7DBF3}"/>
              </a:ext>
            </a:extLst>
          </p:cNvPr>
          <p:cNvSpPr/>
          <p:nvPr/>
        </p:nvSpPr>
        <p:spPr>
          <a:xfrm>
            <a:off x="5441950" y="6250927"/>
            <a:ext cx="1422400" cy="290946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Arrow: Pentagon 20">
            <a:extLst>
              <a:ext uri="{FF2B5EF4-FFF2-40B4-BE49-F238E27FC236}">
                <a16:creationId xmlns:a16="http://schemas.microsoft.com/office/drawing/2014/main" id="{3839AD67-54B3-4515-9D5A-CF1A76DA74ED}"/>
              </a:ext>
            </a:extLst>
          </p:cNvPr>
          <p:cNvSpPr/>
          <p:nvPr/>
        </p:nvSpPr>
        <p:spPr>
          <a:xfrm>
            <a:off x="6348" y="1968569"/>
            <a:ext cx="5505449" cy="278246"/>
          </a:xfrm>
          <a:prstGeom prst="homePlate">
            <a:avLst/>
          </a:prstGeom>
          <a:solidFill>
            <a:srgbClr val="4BACC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Achievement</a:t>
            </a:r>
          </a:p>
        </p:txBody>
      </p:sp>
      <p:sp>
        <p:nvSpPr>
          <p:cNvPr id="25" name="Arrow: Chevron 24">
            <a:extLst>
              <a:ext uri="{FF2B5EF4-FFF2-40B4-BE49-F238E27FC236}">
                <a16:creationId xmlns:a16="http://schemas.microsoft.com/office/drawing/2014/main" id="{BC667799-8B25-4D5C-B39E-73D87ADF23C6}"/>
              </a:ext>
            </a:extLst>
          </p:cNvPr>
          <p:cNvSpPr/>
          <p:nvPr/>
        </p:nvSpPr>
        <p:spPr>
          <a:xfrm>
            <a:off x="5441949" y="1955869"/>
            <a:ext cx="1422400" cy="290946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50E09E5-7E29-43DD-BA1A-D7F97BB5D90D}"/>
              </a:ext>
            </a:extLst>
          </p:cNvPr>
          <p:cNvSpPr txBox="1"/>
          <p:nvPr/>
        </p:nvSpPr>
        <p:spPr>
          <a:xfrm>
            <a:off x="2100003" y="9662868"/>
            <a:ext cx="403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References will be given upon request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C1CB2E-3B56-4AAD-8C94-FD81A814078A}"/>
              </a:ext>
            </a:extLst>
          </p:cNvPr>
          <p:cNvSpPr txBox="1"/>
          <p:nvPr/>
        </p:nvSpPr>
        <p:spPr>
          <a:xfrm>
            <a:off x="-91145" y="2269344"/>
            <a:ext cx="6836562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749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10" dirty="0">
                <a:solidFill>
                  <a:prstClr val="black"/>
                </a:solidFill>
                <a:cs typeface="Calibri"/>
              </a:rPr>
              <a:t>Achievement 1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50" dirty="0">
                <a:solidFill>
                  <a:prstClr val="black"/>
                </a:solidFill>
                <a:cs typeface="Calibri"/>
              </a:rPr>
              <a:t>Point 1</a:t>
            </a: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endParaRPr lang="en-US" sz="1200" spc="-50" dirty="0">
              <a:solidFill>
                <a:prstClr val="black"/>
              </a:solidFill>
              <a:cs typeface="Calibri"/>
            </a:endParaRP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Achievement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</a:t>
            </a:r>
            <a:r>
              <a:rPr lang="en-US" sz="1200" spc="-15" dirty="0">
                <a:solidFill>
                  <a:prstClr val="black"/>
                </a:solidFill>
                <a:cs typeface="Calibri"/>
              </a:rPr>
              <a:t> </a:t>
            </a: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spc="-15" dirty="0">
                <a:solidFill>
                  <a:prstClr val="black"/>
                </a:solidFill>
                <a:cs typeface="Calibri"/>
              </a:rPr>
              <a:t>                     </a:t>
            </a: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Achievement 3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50" dirty="0">
                <a:solidFill>
                  <a:prstClr val="black"/>
                </a:solidFill>
                <a:cs typeface="Calibri"/>
              </a:rPr>
              <a:t>Point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C3E7E5F-73BE-4615-B1EB-9BAD7CFDD3F4}"/>
              </a:ext>
            </a:extLst>
          </p:cNvPr>
          <p:cNvSpPr/>
          <p:nvPr/>
        </p:nvSpPr>
        <p:spPr>
          <a:xfrm>
            <a:off x="-91145" y="4167879"/>
            <a:ext cx="6616980" cy="2067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Event 1, Year - Position</a:t>
            </a: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Event 2, Year - Position</a:t>
            </a:r>
            <a:endParaRPr lang="en-US" sz="1200" b="1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 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Event 3, Year- Position</a:t>
            </a:r>
            <a:endParaRPr lang="en-US" sz="1200" b="1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6A85C27-E0E8-4E08-A3FC-5A21750B7DA1}"/>
              </a:ext>
            </a:extLst>
          </p:cNvPr>
          <p:cNvSpPr/>
          <p:nvPr/>
        </p:nvSpPr>
        <p:spPr>
          <a:xfrm>
            <a:off x="-103845" y="478411"/>
            <a:ext cx="6616980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Title 1, Year </a:t>
            </a: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Title 2, Year</a:t>
            </a:r>
            <a:endParaRPr lang="en-US" sz="1200" b="1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 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endParaRPr lang="en-US" sz="1200" spc="-10" dirty="0">
              <a:solidFill>
                <a:prstClr val="black"/>
              </a:solidFill>
              <a:cs typeface="Calibri"/>
            </a:endParaRP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722CD47C-CDF4-4A27-ADB8-7C82B8D4E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105798"/>
              </p:ext>
            </p:extLst>
          </p:nvPr>
        </p:nvGraphicFramePr>
        <p:xfrm>
          <a:off x="251984" y="6685874"/>
          <a:ext cx="6273851" cy="27885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345">
                  <a:extLst>
                    <a:ext uri="{9D8B030D-6E8A-4147-A177-3AD203B41FA5}">
                      <a16:colId xmlns:a16="http://schemas.microsoft.com/office/drawing/2014/main" val="2142666560"/>
                    </a:ext>
                  </a:extLst>
                </a:gridCol>
                <a:gridCol w="934258">
                  <a:extLst>
                    <a:ext uri="{9D8B030D-6E8A-4147-A177-3AD203B41FA5}">
                      <a16:colId xmlns:a16="http://schemas.microsoft.com/office/drawing/2014/main" val="3771690763"/>
                    </a:ext>
                  </a:extLst>
                </a:gridCol>
                <a:gridCol w="4637248">
                  <a:extLst>
                    <a:ext uri="{9D8B030D-6E8A-4147-A177-3AD203B41FA5}">
                      <a16:colId xmlns:a16="http://schemas.microsoft.com/office/drawing/2014/main" val="893822703"/>
                    </a:ext>
                  </a:extLst>
                </a:gridCol>
              </a:tblGrid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</a:rPr>
                        <a:t>Year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</a:rPr>
                        <a:t>Position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</a:rPr>
                        <a:t>Event/Competition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847595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801787"/>
                  </a:ext>
                </a:extLst>
              </a:tr>
              <a:tr h="2857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317750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660551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965101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23567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2018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31316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082697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902489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521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875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257</Words>
  <Application>Microsoft Office PowerPoint</Application>
  <PresentationFormat>A4 Paper (210x297 mm)</PresentationFormat>
  <Paragraphs>103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 Hazwani</dc:creator>
  <cp:lastModifiedBy>Noor Hazwani</cp:lastModifiedBy>
  <cp:revision>16</cp:revision>
  <dcterms:created xsi:type="dcterms:W3CDTF">2019-11-23T08:03:16Z</dcterms:created>
  <dcterms:modified xsi:type="dcterms:W3CDTF">2020-02-29T12:59:37Z</dcterms:modified>
</cp:coreProperties>
</file>